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6" r:id="rId6"/>
    <p:sldId id="268" r:id="rId7"/>
    <p:sldId id="272" r:id="rId8"/>
    <p:sldId id="276" r:id="rId9"/>
    <p:sldId id="277" r:id="rId10"/>
    <p:sldId id="278" r:id="rId11"/>
    <p:sldId id="282" r:id="rId12"/>
    <p:sldId id="279" r:id="rId13"/>
    <p:sldId id="283" r:id="rId14"/>
    <p:sldId id="284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56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C9674E-560F-4E8B-A210-D794841B6B35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2E6F60-4D8B-43FF-B5AD-00D013AD7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36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896974-F7B9-40D2-A4D1-FE5A25D608D0}" type="datetimeFigureOut">
              <a:rPr lang="en-US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8A66FE-2F2B-4F64-8EB0-96FCD522430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9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8A66FE-2F2B-4F64-8EB0-96FCD522430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1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94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1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478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772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57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429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211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687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56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8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42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7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90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98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0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1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75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1FA7AC5-6045-4418-8E60-F48788734473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16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Moby Max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Moby Max Writing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2579915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Writing Workshop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Analyze Model Texts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Scaffolded</a:t>
            </a:r>
            <a:r>
              <a:rPr lang="en-US" dirty="0"/>
              <a:t>  writing tasks to build toward a final writing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Writing project completed in Moby Max Writer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Writing Assignments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Complete submission-revision grading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Drag and drop mark ups for common errors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use a Moby Max preloaded rubric or upload your 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Creates a portfolio of student writing</a:t>
            </a:r>
          </a:p>
        </p:txBody>
      </p:sp>
    </p:spTree>
    <p:extLst>
      <p:ext uri="{BB962C8B-B14F-4D97-AF65-F5344CB8AC3E}">
        <p14:creationId xmlns:p14="http://schemas.microsoft.com/office/powerpoint/2010/main" val="616510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Moby Max Social Studies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55915" y="2993572"/>
            <a:ext cx="94705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Grades 1-4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Questions are drag and drop, multi select, drop down, fill in the blank, short answer, essay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Students must apply critical thinking.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Lessons cover essential social studies skills and practices.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Students practice vocabulary terms in context and review them at the end of each lesson.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Short quizzes deliver a quick snapshot of mastery as students progress through lessons.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Chapter tests provide teachers with automatic summative data on student mastery.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Progress is monitored based on state standards and NCSS standards.</a:t>
            </a:r>
          </a:p>
        </p:txBody>
      </p:sp>
    </p:spTree>
    <p:extLst>
      <p:ext uri="{BB962C8B-B14F-4D97-AF65-F5344CB8AC3E}">
        <p14:creationId xmlns:p14="http://schemas.microsoft.com/office/powerpoint/2010/main" val="332236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 Callout 10"/>
          <p:cNvSpPr/>
          <p:nvPr/>
        </p:nvSpPr>
        <p:spPr>
          <a:xfrm>
            <a:off x="0" y="0"/>
            <a:ext cx="4262907" cy="237744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Why Moby Max?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62545" y="2377440"/>
            <a:ext cx="999605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Gives teachers a diagnostic of what skills and gaps students have from pervious grade levels.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Aligned to Common Core standards which are closely correlated to TN Ready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Problems and questions are rigorous and require students to apply their knowledge not just guess. Short answer questions, multi select questions, drag and drop are part of the curriculum.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Research based and proven to increase an average of 1.5 grade levels with 40 hours of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Reports are easy to access and analyze.</a:t>
            </a:r>
          </a:p>
        </p:txBody>
      </p:sp>
    </p:spTree>
    <p:extLst>
      <p:ext uri="{BB962C8B-B14F-4D97-AF65-F5344CB8AC3E}">
        <p14:creationId xmlns:p14="http://schemas.microsoft.com/office/powerpoint/2010/main" val="300097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Moby Math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2" y="2012324"/>
            <a:ext cx="97605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Math</a:t>
            </a:r>
          </a:p>
          <a:p>
            <a:r>
              <a:rPr lang="en-US" sz="2400" dirty="0"/>
              <a:t>	Placement test available</a:t>
            </a:r>
          </a:p>
          <a:p>
            <a:r>
              <a:rPr lang="en-US" sz="2400" dirty="0"/>
              <a:t>	Aligned to common core</a:t>
            </a:r>
          </a:p>
          <a:p>
            <a:r>
              <a:rPr lang="en-US" sz="2400" dirty="0"/>
              <a:t>	Lessons in small chunks. Build from easy to more rigor.</a:t>
            </a:r>
          </a:p>
          <a:p>
            <a:r>
              <a:rPr lang="en-US" sz="2400" dirty="0"/>
              <a:t>	Practice problems require students to apply material.</a:t>
            </a:r>
          </a:p>
          <a:p>
            <a:r>
              <a:rPr lang="en-US" sz="2400" dirty="0"/>
              <a:t>Numbers</a:t>
            </a:r>
          </a:p>
          <a:p>
            <a:r>
              <a:rPr lang="en-US" sz="2400" dirty="0"/>
              <a:t>	Counting</a:t>
            </a:r>
          </a:p>
          <a:p>
            <a:r>
              <a:rPr lang="en-US" sz="2400" dirty="0"/>
              <a:t>	Easy Addition and Subtraction building to regrouping and borrowing	</a:t>
            </a:r>
          </a:p>
        </p:txBody>
      </p:sp>
    </p:spTree>
    <p:extLst>
      <p:ext uri="{BB962C8B-B14F-4D97-AF65-F5344CB8AC3E}">
        <p14:creationId xmlns:p14="http://schemas.microsoft.com/office/powerpoint/2010/main" val="175712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Moby Math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45465" y="3052293"/>
            <a:ext cx="89508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Fact Fluency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	Pre-assessment to determine what facts students have not 	mastered and creates practice to address missing skills.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	Teacher can control what facts to practice, how long students </a:t>
            </a:r>
            <a:br>
              <a:rPr lang="en-US" sz="2400" dirty="0"/>
            </a:br>
            <a:r>
              <a:rPr lang="en-US" sz="2400" dirty="0"/>
              <a:t>        should practice each day, and the amount of time to answer</a:t>
            </a:r>
            <a:br>
              <a:rPr lang="en-US" sz="2400" dirty="0"/>
            </a:br>
            <a:r>
              <a:rPr lang="en-US" sz="2400" dirty="0"/>
              <a:t>        problems</a:t>
            </a:r>
          </a:p>
        </p:txBody>
      </p:sp>
    </p:spTree>
    <p:extLst>
      <p:ext uri="{BB962C8B-B14F-4D97-AF65-F5344CB8AC3E}">
        <p14:creationId xmlns:p14="http://schemas.microsoft.com/office/powerpoint/2010/main" val="369898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Moby Max Language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9707" y="2691685"/>
            <a:ext cx="92599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Placement test available.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Focuses more on grammar skills essential to good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Lessons are targeted to student needs and scaffold from easy to more complex</a:t>
            </a:r>
          </a:p>
          <a:p>
            <a:r>
              <a:rPr lang="en-US" dirty="0"/>
              <a:t>Vocabulary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Adaptive pre-test so students only practice unknown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Students learn each word and then practice word meanings by matching the word with the</a:t>
            </a:r>
            <a:br>
              <a:rPr lang="en-US" dirty="0"/>
            </a:br>
            <a:r>
              <a:rPr lang="en-US" dirty="0"/>
              <a:t>           appropriate definition, sentence, and picture.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Students review words frequently over a period of weeks and then over a period of months.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          Teachers cannot add their own words at this time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4233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Moby Max Reading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68192" y="3000777"/>
            <a:ext cx="96333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Alphabet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Letter Name recognition upper and lowercase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Speed drills for fluency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Early Reading Trio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Three modules that reinforce early reading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Early Words-students learn practice decoding and blending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Early Reading- students read and interact with new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Early Writing-students “write” stories by dragging and dropping words and pictures to create</a:t>
            </a:r>
            <a:br>
              <a:rPr lang="en-US" dirty="0"/>
            </a:br>
            <a:r>
              <a:rPr lang="en-US" dirty="0"/>
              <a:t>           their own stories. </a:t>
            </a:r>
          </a:p>
        </p:txBody>
      </p:sp>
    </p:spTree>
    <p:extLst>
      <p:ext uri="{BB962C8B-B14F-4D97-AF65-F5344CB8AC3E}">
        <p14:creationId xmlns:p14="http://schemas.microsoft.com/office/powerpoint/2010/main" val="347329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Moby Max Reading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402" y="2524259"/>
            <a:ext cx="931142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Reading Stories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Each grade has three reading levels with 10 lessons at each level.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 Each lesson has at least one literature text and two informational texts.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To ensure that the student is working at an independent level, the reading level adjusts if the</a:t>
            </a:r>
            <a:br>
              <a:rPr lang="en-US" dirty="0"/>
            </a:br>
            <a:r>
              <a:rPr lang="en-US" dirty="0"/>
              <a:t>            comprehension questions are too difficult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Short answer questions to prepare students for state testing</a:t>
            </a:r>
          </a:p>
          <a:p>
            <a:r>
              <a:rPr lang="en-US" dirty="0"/>
              <a:t>Reading Skills Literature and Reading Skills Informational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 Teaches the specific skills of reading such as identifying the main idea.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            Each reading skills lesson breaks the Common Core reading standards into small, </a:t>
            </a:r>
            <a:br>
              <a:rPr lang="en-US" dirty="0"/>
            </a:br>
            <a:r>
              <a:rPr lang="en-US" dirty="0"/>
              <a:t>             achievable skills with a Teach Me lesson and targeted practice problems.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Short answer questions to prepare students for state testing</a:t>
            </a:r>
          </a:p>
        </p:txBody>
      </p:sp>
    </p:spTree>
    <p:extLst>
      <p:ext uri="{BB962C8B-B14F-4D97-AF65-F5344CB8AC3E}">
        <p14:creationId xmlns:p14="http://schemas.microsoft.com/office/powerpoint/2010/main" val="907416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Moby Max Reading Level Assessment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589314" y="2724168"/>
            <a:ext cx="8469086" cy="230832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dirty="0"/>
              <a:t>Reading Level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Starts at 3</a:t>
            </a:r>
            <a:r>
              <a:rPr lang="en-US" baseline="30000" dirty="0"/>
              <a:t>rd</a:t>
            </a:r>
            <a:r>
              <a:rPr lang="en-US" dirty="0"/>
              <a:t> grade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Focus is more on reading  skills and comprehension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          Starts with grade level passage and 5 questions. If student is successful goes to </a:t>
            </a:r>
            <a:br>
              <a:rPr lang="en-US" dirty="0"/>
            </a:br>
            <a:r>
              <a:rPr lang="en-US" dirty="0"/>
              <a:t>           next passage and question set.  If student cannot answer questions it goes to </a:t>
            </a:r>
            <a:br>
              <a:rPr lang="en-US" dirty="0"/>
            </a:br>
            <a:r>
              <a:rPr lang="en-US" dirty="0"/>
              <a:t>           previous grade.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          Each passage and question set represents 1 semester of growth for that grade   </a:t>
            </a:r>
            <a:br>
              <a:rPr lang="en-US" dirty="0"/>
            </a:br>
            <a:r>
              <a:rPr lang="en-US" dirty="0"/>
              <a:t>           level.</a:t>
            </a:r>
          </a:p>
        </p:txBody>
      </p:sp>
    </p:spTree>
    <p:extLst>
      <p:ext uri="{BB962C8B-B14F-4D97-AF65-F5344CB8AC3E}">
        <p14:creationId xmlns:p14="http://schemas.microsoft.com/office/powerpoint/2010/main" val="1006940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Moby Max Science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34862" y="3065172"/>
            <a:ext cx="83068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 Grades 1-8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NGSS (Next Generation Science Standards)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Reading passages, charts, graphs, and scenarios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Questions are multiple choice, multi select, fill in the blank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Students must use critical thinking to answer questions</a:t>
            </a:r>
          </a:p>
        </p:txBody>
      </p:sp>
    </p:spTree>
    <p:extLst>
      <p:ext uri="{BB962C8B-B14F-4D97-AF65-F5344CB8AC3E}">
        <p14:creationId xmlns:p14="http://schemas.microsoft.com/office/powerpoint/2010/main" val="2306985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AD6870EBB13B4FB85E413B8E826219" ma:contentTypeVersion="2" ma:contentTypeDescription="Create a new document." ma:contentTypeScope="" ma:versionID="54bd7250e9c859511b310180525b7a25">
  <xsd:schema xmlns:xsd="http://www.w3.org/2001/XMLSchema" xmlns:xs="http://www.w3.org/2001/XMLSchema" xmlns:p="http://schemas.microsoft.com/office/2006/metadata/properties" xmlns:ns2="89da7548-2148-472a-936f-d182d8d402ac" targetNamespace="http://schemas.microsoft.com/office/2006/metadata/properties" ma:root="true" ma:fieldsID="3449fe646544fc73fc0014480af2712a" ns2:_="">
    <xsd:import namespace="89da7548-2148-472a-936f-d182d8d402a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a7548-2148-472a-936f-d182d8d402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E014DF-D382-4028-8B6D-1B146D3DD8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da7548-2148-472a-936f-d182d8d402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3F0876-B7FF-411D-A95A-17997175C6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BEBE0E-B896-4BD7-9E00-3581B3AFD518}">
  <ds:schemaRefs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89da7548-2148-472a-936f-d182d8d402a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1410</TotalTime>
  <Words>330</Words>
  <Application>Microsoft Office PowerPoint</Application>
  <PresentationFormat>Widescreen</PresentationFormat>
  <Paragraphs>87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Garamond</vt:lpstr>
      <vt:lpstr>Organic</vt:lpstr>
      <vt:lpstr>Moby Max</vt:lpstr>
      <vt:lpstr>PowerPoint Presentation</vt:lpstr>
      <vt:lpstr>Moby Math</vt:lpstr>
      <vt:lpstr>Moby Math</vt:lpstr>
      <vt:lpstr>Moby Max Language</vt:lpstr>
      <vt:lpstr>Moby Max Reading</vt:lpstr>
      <vt:lpstr>Moby Max Reading</vt:lpstr>
      <vt:lpstr>Moby Max Reading Level Assessment</vt:lpstr>
      <vt:lpstr>Moby Max Science</vt:lpstr>
      <vt:lpstr>Moby Max Writing</vt:lpstr>
      <vt:lpstr>Moby Max Social Studies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Moby Max</dc:title>
  <dc:creator>Jeannie Williams</dc:creator>
  <cp:lastModifiedBy>Holly Harwood</cp:lastModifiedBy>
  <cp:revision>62</cp:revision>
  <cp:lastPrinted>2016-05-26T21:01:36Z</cp:lastPrinted>
  <dcterms:created xsi:type="dcterms:W3CDTF">2012-07-27T01:16:44Z</dcterms:created>
  <dcterms:modified xsi:type="dcterms:W3CDTF">2016-09-27T15:06:37Z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0x010100AAAD6870EBB13B4FB85E413B8E826219</vt:lpwstr>
  </property>
</Properties>
</file>